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365" r:id="rId4"/>
    <p:sldId id="264" r:id="rId5"/>
    <p:sldId id="272" r:id="rId6"/>
    <p:sldId id="293" r:id="rId7"/>
    <p:sldId id="294" r:id="rId8"/>
    <p:sldId id="324" r:id="rId9"/>
    <p:sldId id="298" r:id="rId10"/>
    <p:sldId id="299" r:id="rId11"/>
    <p:sldId id="295" r:id="rId12"/>
    <p:sldId id="260" r:id="rId13"/>
    <p:sldId id="279" r:id="rId14"/>
    <p:sldId id="278" r:id="rId15"/>
    <p:sldId id="280" r:id="rId16"/>
    <p:sldId id="281" r:id="rId17"/>
    <p:sldId id="282" r:id="rId18"/>
    <p:sldId id="283" r:id="rId19"/>
    <p:sldId id="268" r:id="rId20"/>
    <p:sldId id="269" r:id="rId21"/>
    <p:sldId id="270" r:id="rId22"/>
    <p:sldId id="271" r:id="rId23"/>
    <p:sldId id="273" r:id="rId24"/>
    <p:sldId id="274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1" r:id="rId48"/>
    <p:sldId id="389" r:id="rId49"/>
    <p:sldId id="391" r:id="rId50"/>
    <p:sldId id="390" r:id="rId51"/>
    <p:sldId id="392" r:id="rId52"/>
    <p:sldId id="394" r:id="rId53"/>
    <p:sldId id="393" r:id="rId54"/>
    <p:sldId id="395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297" r:id="rId63"/>
    <p:sldId id="405" r:id="rId64"/>
    <p:sldId id="34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OL1RqHrZQ8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lakens.blogspot.com/2016/07/dance-of-bayes-factors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yqxfr/" TargetMode="External"/><Relationship Id="rId2" Type="http://schemas.openxmlformats.org/officeDocument/2006/relationships/hyperlink" Target="https://learnstatswithjas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ayesianspectacles.org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osf.io/5itqa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://www.lifesci.sussex.ac.uk/home/Zoltan_Dienes/inference/Bayes.htm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pile.com/shared/98BicZ/download/a8609525-f77d-0178-b31c-507c6ad0bcad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 Social Research: </a:t>
            </a:r>
            <a:b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introduction to tools for </a:t>
            </a:r>
            <a:b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Data Analysis (BDA)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917" y="2860676"/>
            <a:ext cx="9144000" cy="2625516"/>
          </a:xfrm>
        </p:spPr>
        <p:txBody>
          <a:bodyPr anchor="t">
            <a:noAutofit/>
          </a:bodyPr>
          <a:lstStyle/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Pickering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Goldsmiths, Nov 2019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a.pickering@gold.ac.uk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0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181058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draw a spade at random (S) what is the probability that it is a fair deck (FD)?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p(FD|S)?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based on Bayes’ theorem, to work it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of Bayes’ Theorem: Part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8" y="1706880"/>
            <a:ext cx="10499203" cy="4369829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Using Bayesian statistical analyses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Bayesian  methods to compare the fit of models to data (Bayesian Model Comparison)</a:t>
            </a:r>
          </a:p>
          <a:p>
            <a:pPr algn="l">
              <a:spcAft>
                <a:spcPts val="600"/>
              </a:spcAft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B1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2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why traditional stats have been criticised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stats = null hypothesis significance testing (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NHST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something called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equivalents of most familiar traditional tests are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very easy to compute using software such as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06338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3294" y="1392944"/>
            <a:ext cx="87468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Many users remain confused about what NHST really does, and what the p-value </a:t>
            </a:r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H0 = null hypothesis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H1 = </a:t>
            </a:r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quiz …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1961" y="1100360"/>
            <a:ext cx="9310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value of 0.02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which of the following are true: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2% chance of being true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98% chance of being false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that replicating the experiment would lead to the same result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of falsely rejecting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finding is less important than another finding with a p-value of 0.001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(but not all)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322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</a:rPr>
              <a:t>The p value</a:t>
            </a:r>
            <a:endParaRPr lang="en-GB" sz="44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9960" y="1367406"/>
            <a:ext cx="85729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of the 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are true</a:t>
            </a:r>
            <a:endParaRPr lang="en-GB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circumstances, a p value of 0.02 means 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that……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true then you would have had a 2% chance of finding a value of your test statistic as large (or small) as the one that you computed.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55106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6024" y="1257713"/>
            <a:ext cx="72728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doesn’t tell you (much) about things you really want to know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such as: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true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false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replicating the result that you obtained</a:t>
            </a:r>
          </a:p>
          <a:p>
            <a:endParaRPr lang="en-GB" sz="2800" b="1" dirty="0">
              <a:solidFill>
                <a:srgbClr val="FFFFFF"/>
              </a:solidFill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2" y="430722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dance of the p-values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101" y="1630170"/>
            <a:ext cx="94796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  <a:p>
            <a:r>
              <a:rPr lang="en-GB" sz="3200" dirty="0">
                <a:hlinkClick r:id="rId2"/>
              </a:rPr>
              <a:t>https://www.youtube.com/watch?v=5OL1RqHrZQ8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 you obtain in a study is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at all predictive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p-value you will get in a replication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260648"/>
            <a:ext cx="7632847" cy="6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10" y="467298"/>
            <a:ext cx="7826375" cy="1058639"/>
          </a:xfrm>
        </p:spPr>
        <p:txBody>
          <a:bodyPr>
            <a:normAutofit fontScale="90000"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you do instead of NHST?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0810" y="1525937"/>
            <a:ext cx="772812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can adopt so-called Bayesian 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methods </a:t>
            </a:r>
            <a:r>
              <a:rPr lang="en-GB" sz="32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“Bayes factors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note there is a dance of the Bayes factors, too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hlinkClick r:id="rId2"/>
              </a:rPr>
              <a:t>http://daniellakens.blogspot.com/2016/07/dance-of-bayes-factors.html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terms and concepts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Statistical Analysis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this using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 for Bayesian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  <a:p>
            <a:pPr marL="450850" indent="-450850" algn="l">
              <a:spcAft>
                <a:spcPts val="600"/>
              </a:spcAft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JASP and using other tools</a:t>
            </a:r>
            <a:endParaRPr lang="en-GB" b="1" i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factors, BF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340768"/>
            <a:ext cx="106100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number from 0 to infinity expressing the weight of evidence (change of odds for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to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from prior to the experiment to after the data (D) have been gathered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BF=1 is no change in weight of evidence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expressed on a log scale</a:t>
            </a: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84261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9" y="1340768"/>
            <a:ext cx="5786641" cy="118296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207008" y="4378474"/>
            <a:ext cx="3157368" cy="1621168"/>
          </a:xfrm>
          <a:prstGeom prst="wedgeRoundRectCallout">
            <a:avLst>
              <a:gd name="adj1" fmla="val 29391"/>
              <a:gd name="adj2" fmla="val -16976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after study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52496" y="4378474"/>
            <a:ext cx="2600720" cy="1611264"/>
          </a:xfrm>
          <a:prstGeom prst="wedgeRoundRectCallout">
            <a:avLst>
              <a:gd name="adj1" fmla="val -40319"/>
              <a:gd name="adj2" fmla="val -162705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 prior to study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91472" y="4378474"/>
            <a:ext cx="2540720" cy="1607798"/>
          </a:xfrm>
          <a:prstGeom prst="wedgeRoundRectCallout">
            <a:avLst>
              <a:gd name="adj1" fmla="val 5349"/>
              <a:gd name="adj2" fmla="val -16790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Bayes Factor</a:t>
            </a:r>
          </a:p>
        </p:txBody>
      </p:sp>
    </p:spTree>
    <p:extLst>
      <p:ext uri="{BB962C8B-B14F-4D97-AF65-F5344CB8AC3E}">
        <p14:creationId xmlns:p14="http://schemas.microsoft.com/office/powerpoint/2010/main" val="26219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FFFF00"/>
                </a:solidFill>
              </a:rPr>
              <a:t>Interpreting Bayes factors</a:t>
            </a:r>
            <a:endParaRPr lang="en-GB" b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7" y="1690688"/>
            <a:ext cx="7643959" cy="4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79" y="138115"/>
            <a:ext cx="8417889" cy="6985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 vs. traditional stats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79" y="2072091"/>
            <a:ext cx="8257337" cy="317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95" y="980729"/>
            <a:ext cx="4104456" cy="94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26" y="5450324"/>
            <a:ext cx="8578442" cy="12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60" y="347136"/>
            <a:ext cx="6624736" cy="61604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58368" y="3465478"/>
            <a:ext cx="4391848" cy="501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20240" y="4736592"/>
            <a:ext cx="4498848" cy="4998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954666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are going to do some Bayesian stats in the free software called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 is very easy to use without an instruction manual, but there is a free online book</a:t>
            </a:r>
          </a:p>
          <a:p>
            <a:pPr algn="l" defTabSz="531813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https://learnstatswithjasp.com/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there is an online guide to Conducting and Reporting Bayesian Analyses using JASP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https://psyarxiv.com/yqxfr</a:t>
            </a:r>
            <a:r>
              <a:rPr lang="en-GB" b="1" dirty="0" smtClean="0">
                <a:hlinkClick r:id="rId3"/>
              </a:rPr>
              <a:t>/</a:t>
            </a:r>
            <a:endParaRPr lang="en-GB" b="1" dirty="0" smtClean="0"/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very informative blog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4"/>
              </a:rPr>
              <a:t>https://www.bayesianspectacles.org/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10499203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going to use JASP to carry out the analyses of the “Case Studies” reported in this paper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6" y="3002475"/>
            <a:ext cx="11243843" cy="29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 attempted replication of Shih et al (1999)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1" y="1127220"/>
            <a:ext cx="6437287" cy="56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the case studies used by Dienes and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the case studies used by Dienes and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chemeClr val="tx2"/>
                </a:solidFill>
                <a:hlinkClick r:id="rId2"/>
              </a:rPr>
              <a:t>us.hogrefe.com/products/journals/social-psychology</a:t>
            </a:r>
            <a:endParaRPr lang="en-GB" b="1" dirty="0" smtClean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Open Science Framework URL for the data at the end of each paper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paper on its foundations and basic concepts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err="1"/>
              <a:t>Etz</a:t>
            </a:r>
            <a:r>
              <a:rPr lang="en-GB" b="1" dirty="0"/>
              <a:t>, A., &amp; </a:t>
            </a:r>
            <a:r>
              <a:rPr lang="en-GB" b="1" dirty="0" err="1"/>
              <a:t>Vandekerckhove</a:t>
            </a:r>
            <a:r>
              <a:rPr lang="en-GB" b="1" dirty="0"/>
              <a:t>, J. (2018). Introduction to Bayesian Inference for Psychology. </a:t>
            </a:r>
            <a:r>
              <a:rPr lang="en-GB" b="1" i="1" dirty="0" err="1"/>
              <a:t>Psychonomic</a:t>
            </a:r>
            <a:r>
              <a:rPr lang="en-GB" b="1" i="1" dirty="0"/>
              <a:t> Bulletin &amp; Review</a:t>
            </a:r>
            <a:r>
              <a:rPr lang="en-GB" b="1" dirty="0"/>
              <a:t>, </a:t>
            </a:r>
            <a:r>
              <a:rPr lang="en-GB" b="1" i="1" dirty="0"/>
              <a:t>25</a:t>
            </a:r>
            <a:r>
              <a:rPr lang="en-GB" b="1" dirty="0"/>
              <a:t>(1), 5–34.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319" y="1030057"/>
            <a:ext cx="3832187" cy="891022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osf.io/5itqa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99" y="946533"/>
            <a:ext cx="7157161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6" y="1033013"/>
            <a:ext cx="10156166" cy="5712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25759" y="2848538"/>
            <a:ext cx="1155940" cy="2156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496000" y="5629012"/>
            <a:ext cx="606055" cy="7754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3" y="1093069"/>
            <a:ext cx="9608191" cy="5404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164729" y="5323840"/>
            <a:ext cx="1924151" cy="6054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4" y="1231392"/>
            <a:ext cx="9377680" cy="527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01" y="42702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891065"/>
            <a:ext cx="10332720" cy="581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37" y="16794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JASP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38860"/>
            <a:ext cx="10200640" cy="573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8" y="66087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in some data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073637"/>
            <a:ext cx="10241280" cy="5434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90" y="1248684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Data in .SAV format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73637"/>
            <a:ext cx="10027920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Replicate the NHST result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12081" y="95707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check the variables used and any filtering / exclusions which were applied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info is given in the SPSS syntax (.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file in the OSF for Gibson et al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analysis focussed on by Dienes:</a:t>
            </a:r>
          </a:p>
          <a:p>
            <a:pPr algn="l" defTabSz="53816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using variable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filter_$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grouping variable is </a:t>
            </a:r>
            <a:r>
              <a:rPr lang="en-GB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IdentityCorrectSalience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is an independent groups t-test for 	“female” vs. “Asian” groups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lick on variable label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073150"/>
            <a:ext cx="9977120" cy="5612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30" y="1073150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Essay towards solving a Problem in the Doctrine of Chances</a:t>
            </a:r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in the Phil. Transactions of the Royal Society of London in 1763, after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ayes’ death, by his friend Richard Price, a Unitarian minister who was literary executor of his estate. Price wrote many comments and additions to the text.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Toggle values to include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951717"/>
            <a:ext cx="10160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30" y="1323815"/>
            <a:ext cx="2072820" cy="75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15366" y="4148169"/>
            <a:ext cx="2293732" cy="836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20619" y="1979801"/>
            <a:ext cx="2069626" cy="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2 groups to compare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8" y="951717"/>
            <a:ext cx="10245754" cy="576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90" y="1423551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Run the analysis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92" y="951717"/>
            <a:ext cx="10201014" cy="5738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33" y="843280"/>
            <a:ext cx="2699603" cy="8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variables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0" y="843280"/>
            <a:ext cx="10472257" cy="5890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1" y="1370204"/>
            <a:ext cx="2022293" cy="64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83022" y="2797914"/>
            <a:ext cx="1925078" cy="61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65" y="1693970"/>
            <a:ext cx="2022293" cy="6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Choose options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" y="951716"/>
            <a:ext cx="10287699" cy="5786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6" y="2718033"/>
            <a:ext cx="1557508" cy="49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588" y="3325178"/>
            <a:ext cx="1996581" cy="63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934">
            <a:off x="2750245" y="4099568"/>
            <a:ext cx="1996581" cy="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72" y="4525711"/>
            <a:ext cx="7106943" cy="100807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7703"/>
              </p:ext>
            </p:extLst>
          </p:nvPr>
        </p:nvGraphicFramePr>
        <p:xfrm>
          <a:off x="723960" y="1328830"/>
          <a:ext cx="10233024" cy="1828800"/>
        </p:xfrm>
        <a:graphic>
          <a:graphicData uri="http://schemas.openxmlformats.org/drawingml/2006/table">
            <a:tbl>
              <a:tblPr/>
              <a:tblGrid>
                <a:gridCol w="1139346"/>
                <a:gridCol w="566158"/>
                <a:gridCol w="1055608"/>
                <a:gridCol w="649896"/>
                <a:gridCol w="852752"/>
                <a:gridCol w="852752"/>
                <a:gridCol w="852752"/>
                <a:gridCol w="852752"/>
                <a:gridCol w="852752"/>
                <a:gridCol w="852752"/>
                <a:gridCol w="852752"/>
                <a:gridCol w="852752"/>
              </a:tblGrid>
              <a:tr h="0">
                <a:tc gridSpan="12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Group </a:t>
                      </a:r>
                      <a:r>
                        <a:rPr lang="en-GB" dirty="0" err="1">
                          <a:effectLst/>
                        </a:rPr>
                        <a:t>Descriptives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Group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Asian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0.629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Female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0.511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12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23960" y="129629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6906"/>
              </p:ext>
            </p:extLst>
          </p:nvPr>
        </p:nvGraphicFramePr>
        <p:xfrm>
          <a:off x="394655" y="1088153"/>
          <a:ext cx="11484288" cy="2743200"/>
        </p:xfrm>
        <a:graphic>
          <a:graphicData uri="http://schemas.openxmlformats.org/drawingml/2006/table">
            <a:tbl>
              <a:tblPr/>
              <a:tblGrid>
                <a:gridCol w="1067752"/>
                <a:gridCol w="208280"/>
                <a:gridCol w="762337"/>
                <a:gridCol w="513695"/>
                <a:gridCol w="944169"/>
                <a:gridCol w="331863"/>
                <a:gridCol w="789571"/>
                <a:gridCol w="486461"/>
                <a:gridCol w="807501"/>
                <a:gridCol w="468531"/>
                <a:gridCol w="834058"/>
                <a:gridCol w="441974"/>
                <a:gridCol w="826109"/>
                <a:gridCol w="449923"/>
                <a:gridCol w="818160"/>
                <a:gridCol w="457872"/>
                <a:gridCol w="827464"/>
                <a:gridCol w="448568"/>
              </a:tblGrid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1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95% CI for 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Lower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Upper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Cohen's 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2.401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81.000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0.019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0.118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0.049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0.020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gridSpan="18">
                  <a:txBody>
                    <a:bodyPr/>
                    <a:lstStyle/>
                    <a:p>
                      <a:pPr algn="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 i="1" dirty="0">
                          <a:effectLst/>
                        </a:rPr>
                        <a:t>Note. </a:t>
                      </a:r>
                      <a:r>
                        <a:rPr lang="en-GB" dirty="0">
                          <a:effectLst/>
                        </a:rPr>
                        <a:t> Student's t-test.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42" y="4117094"/>
            <a:ext cx="7360201" cy="226416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JASP’s Bayesian t-test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3" y="843280"/>
            <a:ext cx="10406332" cy="585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22" y="1238993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variables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13" y="951717"/>
            <a:ext cx="10109880" cy="5686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78" y="1329659"/>
            <a:ext cx="2072820" cy="75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12617" y="2721330"/>
            <a:ext cx="2144901" cy="782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982534" y="2942741"/>
            <a:ext cx="2144901" cy="7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Simple result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25110" flipV="1">
            <a:off x="5859662" y="1753262"/>
            <a:ext cx="2519696" cy="9189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1759"/>
              </p:ext>
            </p:extLst>
          </p:nvPr>
        </p:nvGraphicFramePr>
        <p:xfrm>
          <a:off x="1020287" y="2080583"/>
          <a:ext cx="10233024" cy="1463040"/>
        </p:xfrm>
        <a:graphic>
          <a:graphicData uri="http://schemas.openxmlformats.org/drawingml/2006/table">
            <a:tbl>
              <a:tblPr/>
              <a:tblGrid>
                <a:gridCol w="1705504"/>
                <a:gridCol w="1705504"/>
                <a:gridCol w="1705504"/>
                <a:gridCol w="1705504"/>
                <a:gridCol w="1705504"/>
                <a:gridCol w="1705504"/>
              </a:tblGrid>
              <a:tr h="0">
                <a:tc gridSpan="6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Bayesian 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BF₁₀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error %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2.701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2.097e -4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gridSpan="6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03" y="3957354"/>
            <a:ext cx="553402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65" y="5133084"/>
            <a:ext cx="5600700" cy="6286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9172" y="4201819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and Price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1744273"/>
            <a:ext cx="3410712" cy="365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3" y="1744274"/>
            <a:ext cx="2916673" cy="36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Why the difference?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result of the priors used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default in JASP is an uniformed prior, with a 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=0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this by setting some options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options for priors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1048030"/>
            <a:ext cx="10502096" cy="5592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2603" flipV="1">
            <a:off x="1915897" y="5225059"/>
            <a:ext cx="1649106" cy="601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28591" y="284260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options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priors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5" y="860529"/>
            <a:ext cx="11173428" cy="594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52825" y="328051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The Dienes method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has a website with lots of information and code (in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http://www.lifesci.sussex.ac.uk/home/Zoltan_Dienes/inference/Bayes.htm</a:t>
            </a:r>
            <a:endParaRPr lang="en-GB" sz="2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there you can find a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Bayes factor calculator: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https://medstats.github.io/bayesfactor.html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9" y="849292"/>
            <a:ext cx="10208872" cy="5742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95489" y="3488858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in raw units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sample = mean diff between 2 groups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0.12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sample = SE of diff between group means, and it can be derived from t value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diff between group means /  SE of mean diff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mean diff = group mean diff / t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Gibson et al, t = 2.4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SE mean diff = 0.12 / 2.4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942025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original 1999 study to provide “theory” distributions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is helpfully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summairsed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Appendix of Dienes &amp;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0" y="3180624"/>
            <a:ext cx="11242877" cy="3459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35864" y="457816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976083"/>
            <a:ext cx="10250834" cy="5766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4748250" y="3319614"/>
            <a:ext cx="1953492" cy="71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6427" flipV="1">
            <a:off x="4785302" y="3845814"/>
            <a:ext cx="1950216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82437" y="487661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92" y="1039027"/>
            <a:ext cx="10114357" cy="5689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3267233" y="3829556"/>
            <a:ext cx="2285367" cy="833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79" y="2664131"/>
            <a:ext cx="553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6" y="843280"/>
            <a:ext cx="10266745" cy="577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425743" y="3518704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3444317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statement of the theory was a minor component of the essay, which addressed a broader problem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/>
              <a:t>"If </a:t>
            </a:r>
            <a:r>
              <a:rPr lang="en-GB" b="1" i="1" dirty="0"/>
              <a:t>there be two subsequent events, the probability of the second b/N and the probability of both together P/N, and it being first discovered that the second event has also happened, from hence I guess that the first event has also happened, the probability I am right is P/b</a:t>
            </a:r>
            <a:r>
              <a:rPr lang="en-GB" b="1" i="1" dirty="0" smtClean="0"/>
              <a:t>.“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8" y="843280"/>
            <a:ext cx="10478947" cy="5894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783720" y="467617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8" y="860531"/>
            <a:ext cx="10490522" cy="590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6719" flipV="1">
            <a:off x="6872300" y="5727413"/>
            <a:ext cx="1822790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08" y="4264983"/>
            <a:ext cx="5600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479" y="227694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03" y="1226917"/>
            <a:ext cx="11228408" cy="436982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the Johnson et al (2014; Study 2) replication of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Schnall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 (2008)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this paper in Social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chemeClr val="tx2"/>
                </a:solidFill>
                <a:hlinkClick r:id="rId2"/>
              </a:rPr>
              <a:t>us.hogrefe.com/products/journals/social-psychology</a:t>
            </a:r>
            <a:endParaRPr lang="en-GB" b="1" dirty="0" smtClean="0">
              <a:solidFill>
                <a:schemeClr val="tx2"/>
              </a:solidFill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 Bayesian t-test in JASP and using the Dienes online calculators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>
                <a:hlinkClick r:id="rId3"/>
              </a:rPr>
              <a:t>https://medstats.github.io/bayesfactor.html</a:t>
            </a: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58" y="355015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63" y="1331090"/>
            <a:ext cx="10950616" cy="4884516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to reduce 132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126 selected subjects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the variable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Participant#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nominal variable and deselect #s 10,42,56,88,118,150</a:t>
            </a:r>
            <a:endParaRPr lang="en-GB" sz="2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 variable is called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need to convert it to a nominal variable type first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results against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 214)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://paperpile.com/shared/98BicZ/download/a8609525-f77d-0178-b31c-507c6ad0bcad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3839" y="26585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modern notation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75" y="1535732"/>
            <a:ext cx="7323109" cy="130799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926592" y="3227404"/>
            <a:ext cx="386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Which implies :-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75" y="4195853"/>
            <a:ext cx="7323109" cy="140949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6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Bayesian terms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53" y="3388320"/>
            <a:ext cx="9238322" cy="16663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2358" y="1860566"/>
            <a:ext cx="9144000" cy="106002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i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data; </a:t>
            </a:r>
            <a:r>
              <a:rPr lang="el-GR" sz="3200" b="1" i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sz="3200" b="1" i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 model parameters</a:t>
            </a:r>
            <a:endParaRPr lang="en-GB" sz="3200" b="1" spc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Theorem 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often described as a theorem about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 about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probabilities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it is a fair deck of cards (FD) what is the probability that a card, drawn at random, will be a spade (S)?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Answer= 1/4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P(S|FD)=1/4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6695</TotalTime>
  <Words>1491</Words>
  <Application>Microsoft Office PowerPoint</Application>
  <PresentationFormat>Widescreen</PresentationFormat>
  <Paragraphs>250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Corbel</vt:lpstr>
      <vt:lpstr>Depth</vt:lpstr>
      <vt:lpstr>Digital Social Research:  An introduction to tools for  Bayesian Data Analysis (BDA)</vt:lpstr>
      <vt:lpstr>Overview</vt:lpstr>
      <vt:lpstr>What is Bayes Theorem?</vt:lpstr>
      <vt:lpstr>What is Bayes Theorem?</vt:lpstr>
      <vt:lpstr>Bayes and Price</vt:lpstr>
      <vt:lpstr>What is Bayes Theorem?</vt:lpstr>
      <vt:lpstr>In modern notation</vt:lpstr>
      <vt:lpstr>Key Bayesian terms</vt:lpstr>
      <vt:lpstr>Bayes Theorem </vt:lpstr>
      <vt:lpstr>Inverse probability</vt:lpstr>
      <vt:lpstr>Uses of Bayes’ Theorem: Part 1</vt:lpstr>
      <vt:lpstr>Bayesian Stats</vt:lpstr>
      <vt:lpstr>What’s wrong with NHST? </vt:lpstr>
      <vt:lpstr>A little quiz …</vt:lpstr>
      <vt:lpstr>The p value</vt:lpstr>
      <vt:lpstr>What’s wrong with NHST? </vt:lpstr>
      <vt:lpstr>The dance of the p-values</vt:lpstr>
      <vt:lpstr>PowerPoint Presentation</vt:lpstr>
      <vt:lpstr>What can you do instead of NHST?</vt:lpstr>
      <vt:lpstr>Bayes factors, BF</vt:lpstr>
      <vt:lpstr>Bayes factors</vt:lpstr>
      <vt:lpstr>Interpreting Bayes factors</vt:lpstr>
      <vt:lpstr>Bayes factors vs. traditional stats</vt:lpstr>
      <vt:lpstr>PowerPoint Presentation</vt:lpstr>
      <vt:lpstr>Bayesian Stats</vt:lpstr>
      <vt:lpstr>Bayesian Stats</vt:lpstr>
      <vt:lpstr>Bayesian Stats: Case Study 1</vt:lpstr>
      <vt:lpstr>Bayesian Stats: Case Study 1</vt:lpstr>
      <vt:lpstr>Bayesian Stats: Case Study 1</vt:lpstr>
      <vt:lpstr>Bayesian Stats: Case Study 1</vt:lpstr>
      <vt:lpstr>OSF repository for Gibson et al (2014) </vt:lpstr>
      <vt:lpstr>OSF repository for Gibson et al (2014) </vt:lpstr>
      <vt:lpstr>Data for Gibson et al (2014) </vt:lpstr>
      <vt:lpstr>Data for Gibson et al (2014) </vt:lpstr>
      <vt:lpstr>Open JASP </vt:lpstr>
      <vt:lpstr>Load in some data </vt:lpstr>
      <vt:lpstr>Open Data in .SAV format </vt:lpstr>
      <vt:lpstr>Replicate the NHST result </vt:lpstr>
      <vt:lpstr>First do filtering: Click on variable label </vt:lpstr>
      <vt:lpstr>First do filtering: Toggle values to include </vt:lpstr>
      <vt:lpstr>Indep gps t-test: Select 2 groups to compare </vt:lpstr>
      <vt:lpstr>Indep gps t-test: Run the analysis </vt:lpstr>
      <vt:lpstr>Indep gps t-test: Select variables </vt:lpstr>
      <vt:lpstr>Indep gps t-test: Choose options </vt:lpstr>
      <vt:lpstr>Indep gps t-test: Was it correct? </vt:lpstr>
      <vt:lpstr>Indep gps t-test: Was it correct? </vt:lpstr>
      <vt:lpstr>Now JASP’s Bayesian t-test </vt:lpstr>
      <vt:lpstr>Bayesian t-test: Select variables </vt:lpstr>
      <vt:lpstr>Bayesian t-test: Simple result </vt:lpstr>
      <vt:lpstr>Bayesian t-test: Why the difference? </vt:lpstr>
      <vt:lpstr>Bayesian t-test: Select options for priors </vt:lpstr>
      <vt:lpstr>Bayesian t-test: Select options for priors </vt:lpstr>
      <vt:lpstr>Bayesian t-test: The Dienes method </vt:lpstr>
      <vt:lpstr>Bayesian t-test: Dienes calculator (half normal method) </vt:lpstr>
      <vt:lpstr>Bayesian t-test: Dienes calculator </vt:lpstr>
      <vt:lpstr>Bayesian t-test: Dienes calculator </vt:lpstr>
      <vt:lpstr>Bayesian t-test: Dienes calculator (half normal method) </vt:lpstr>
      <vt:lpstr>Bayesian t-test: Dienes calculator (half normal method) </vt:lpstr>
      <vt:lpstr>Bayesian t-test: Dienes calculator (t-distribution method) </vt:lpstr>
      <vt:lpstr>Bayesian t-test: Dienes calculator (t-distribution method) </vt:lpstr>
      <vt:lpstr>Bayesian t-test: Dienes calculator (t-distribution method) </vt:lpstr>
      <vt:lpstr>Now you try to analyse another case study</vt:lpstr>
      <vt:lpstr>Now you try to analyse another case study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Alan Pickering</dc:creator>
  <cp:lastModifiedBy>Alan Pickering</cp:lastModifiedBy>
  <cp:revision>261</cp:revision>
  <dcterms:created xsi:type="dcterms:W3CDTF">2018-04-20T16:31:05Z</dcterms:created>
  <dcterms:modified xsi:type="dcterms:W3CDTF">2019-11-15T16:15:42Z</dcterms:modified>
</cp:coreProperties>
</file>